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10" r:id="rId2"/>
    <p:sldId id="256" r:id="rId3"/>
    <p:sldId id="281" r:id="rId4"/>
    <p:sldId id="282" r:id="rId5"/>
    <p:sldId id="257" r:id="rId6"/>
    <p:sldId id="277" r:id="rId7"/>
    <p:sldId id="287" r:id="rId8"/>
    <p:sldId id="288" r:id="rId9"/>
    <p:sldId id="289" r:id="rId10"/>
    <p:sldId id="258" r:id="rId11"/>
    <p:sldId id="275" r:id="rId12"/>
    <p:sldId id="274" r:id="rId13"/>
    <p:sldId id="263" r:id="rId14"/>
    <p:sldId id="271" r:id="rId15"/>
    <p:sldId id="272" r:id="rId16"/>
    <p:sldId id="266" r:id="rId17"/>
    <p:sldId id="279" r:id="rId18"/>
    <p:sldId id="284" r:id="rId19"/>
    <p:sldId id="285" r:id="rId20"/>
    <p:sldId id="267" r:id="rId21"/>
    <p:sldId id="273" r:id="rId22"/>
    <p:sldId id="268" r:id="rId23"/>
    <p:sldId id="286" r:id="rId24"/>
    <p:sldId id="276" r:id="rId25"/>
    <p:sldId id="259" r:id="rId26"/>
    <p:sldId id="260" r:id="rId27"/>
    <p:sldId id="261" r:id="rId28"/>
    <p:sldId id="262" r:id="rId29"/>
    <p:sldId id="280" r:id="rId30"/>
    <p:sldId id="26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00" autoAdjust="0"/>
  </p:normalViewPr>
  <p:slideViewPr>
    <p:cSldViewPr snapToGrid="0">
      <p:cViewPr varScale="1">
        <p:scale>
          <a:sx n="96" d="100"/>
          <a:sy n="96" d="100"/>
        </p:scale>
        <p:origin x="60" y="2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A64F3-9790-46BE-AFA8-15FAA377A059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5C813-7E9A-45D6-97E3-4C9F2F90A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66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3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McLeod, Melissa, et al. "COVID‐19: we must not forget about Indigenous health and equity." </a:t>
            </a:r>
            <a:r>
              <a:rPr lang="en-US" i="1" dirty="0"/>
              <a:t>Australian and New Zealand journal of public health</a:t>
            </a:r>
            <a:r>
              <a:rPr lang="en-US" dirty="0"/>
              <a:t> (2020).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8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Hall, Katherine H., et al. "Ethics and equity in the time of Coronavirus." </a:t>
            </a:r>
            <a:r>
              <a:rPr lang="en-US" i="1" dirty="0"/>
              <a:t>Journal of primary health care</a:t>
            </a:r>
            <a:r>
              <a:rPr lang="en-US" dirty="0"/>
              <a:t> 12.2 (2020): 102-106.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Patel, J. A., et al. "Poverty, inequality and COVID-19: the forgotten vulnerable." </a:t>
            </a:r>
            <a:r>
              <a:rPr lang="en-US" i="1" dirty="0"/>
              <a:t>Public Health</a:t>
            </a:r>
            <a:r>
              <a:rPr lang="en-US" dirty="0"/>
              <a:t> 183 (2020): 110.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81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Tai, Don Bambino Geno, et al. "The disproportionate impact of COVID-19 on racial and ethnic minorities in the United States." </a:t>
            </a:r>
            <a:r>
              <a:rPr lang="en-US" i="1" dirty="0"/>
              <a:t>Clinical Infectious Diseases</a:t>
            </a:r>
            <a:r>
              <a:rPr lang="en-US" dirty="0"/>
              <a:t> (2020).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79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80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https://jamanetwork.com/channels/health-forum/fullarticle/2772835?utm_source=fbpage&amp;utm_medium=social_jamaforum&amp;utm_term=4079426740&amp;utm_campaign=article_alert&amp;linkId=103747676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29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https://jamanetwork.com/channels/health-forum/fullarticle/2772835?utm_source=fbpage&amp;utm_medium=social_jamaforum&amp;utm_term=4079426740&amp;utm_campaign=article_alert&amp;linkId=103747676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48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https://jamanetwork.com/channels/health-forum/fullarticle/2772835?utm_source=fbpage&amp;utm_medium=social_jamaforum&amp;utm_term=4079426740&amp;utm_campaign=article_alert&amp;linkId=103747676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44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https://jamanetwork.com/channels/health-forum/fullarticle/2772835?utm_source=fbpage&amp;utm_medium=social_jamaforum&amp;utm_term=4079426740&amp;utm_campaign=article_alert&amp;linkId=103747676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895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Yamey, Gavin, et al. "Ensuring global access to COVID-19 vaccines." </a:t>
            </a:r>
            <a:r>
              <a:rPr lang="en-US" i="1" dirty="0"/>
              <a:t>The Lancet</a:t>
            </a:r>
            <a:r>
              <a:rPr lang="en-US" dirty="0"/>
              <a:t> 395.10234 (2020): 1405-1406.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Phelan, Alexandra L., et al. "Legal agreements: barriers and enablers to global equitable COVID-19 vaccine access." </a:t>
            </a:r>
            <a:r>
              <a:rPr lang="en-US" i="1" dirty="0"/>
              <a:t>The Lancet</a:t>
            </a:r>
            <a:r>
              <a:rPr lang="en-US" dirty="0"/>
              <a:t> 396.10254 (2020): 800-802.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29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30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82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Afifi</a:t>
            </a:r>
            <a:r>
              <a:rPr lang="en-US" dirty="0"/>
              <a:t>, Rima A., et al. "‘Most at </a:t>
            </a:r>
            <a:r>
              <a:rPr lang="en-US" dirty="0" err="1"/>
              <a:t>risk’for</a:t>
            </a:r>
            <a:r>
              <a:rPr lang="en-US" dirty="0"/>
              <a:t> COVID19? The imperative to expand the definition from biological to social factors for equity." </a:t>
            </a:r>
            <a:r>
              <a:rPr lang="en-US" i="1" dirty="0"/>
              <a:t>Preventive medicine</a:t>
            </a:r>
            <a:r>
              <a:rPr lang="en-US" dirty="0"/>
              <a:t> 139 (2020): 106229.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04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WHO housing and health guidelines from 2018 reports strong associations between crowding and airway infections, and there is reason to believe that COVID-19 is no exception.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37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McLeod, Melissa, et al. "COVID‐19: we must not forget about Indigenous health and equity." </a:t>
            </a:r>
            <a:r>
              <a:rPr lang="en-US" i="1" dirty="0"/>
              <a:t>Australian and New Zealand journal of public health</a:t>
            </a:r>
            <a:r>
              <a:rPr lang="en-US" dirty="0"/>
              <a:t> (2020).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03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Fortuna, Lisa R., et al. "Inequity and the disproportionate impact of COVID-19 on communities of color in the United States: The need for a trauma-informed social justice response." </a:t>
            </a:r>
            <a:r>
              <a:rPr lang="en-US" i="1" dirty="0"/>
              <a:t>Psychological Trauma: Theory, Research, Practice, and Policy</a:t>
            </a:r>
            <a:r>
              <a:rPr lang="en-US" dirty="0"/>
              <a:t> (2020).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Gross, Cary P., et al. "Racial and Ethnic Disparities in Population Level Covid-19 Mortality." </a:t>
            </a:r>
            <a:r>
              <a:rPr lang="en-US" i="1" dirty="0" err="1"/>
              <a:t>MedRxiv</a:t>
            </a:r>
            <a:r>
              <a:rPr lang="en-US" dirty="0"/>
              <a:t> (2020).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84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Fortuna, Lisa R., et al. "Inequity and the disproportionate impact of COVID-19 on communities of color in the United States: The need for a trauma-informed social justice response." </a:t>
            </a:r>
            <a:r>
              <a:rPr lang="en-US" i="1" dirty="0"/>
              <a:t>Psychological Trauma: Theory, Research, Practice, and Policy</a:t>
            </a:r>
            <a:r>
              <a:rPr lang="en-US" dirty="0"/>
              <a:t> (2020).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van Dorn, Aaron, Rebecca E. Cooney, and Miriam L. Sabin. "COVID-19 exacerbating inequalities in the US." </a:t>
            </a:r>
            <a:r>
              <a:rPr lang="en-US" i="1" dirty="0"/>
              <a:t>Lancet (London, England)</a:t>
            </a:r>
            <a:r>
              <a:rPr lang="en-US" dirty="0"/>
              <a:t> 395.10232 (2020): 1243.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Tai, Don Bambino Geno, et al. "The disproportionate impact of COVID-19 on racial and ethnic minorities in the United States." </a:t>
            </a:r>
            <a:r>
              <a:rPr lang="en-US" i="1" dirty="0"/>
              <a:t>Clinical Infectious Diseases</a:t>
            </a:r>
            <a:r>
              <a:rPr lang="en-US" dirty="0"/>
              <a:t> (2020).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63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5C813-7E9A-45D6-97E3-4C9F2F90AE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4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ECB1-1038-42FC-8EDA-9FBE878CC50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B19C-5E20-4D53-9EC8-20FCDAE1661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87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ECB1-1038-42FC-8EDA-9FBE878CC50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B19C-5E20-4D53-9EC8-20FCDAE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72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ECB1-1038-42FC-8EDA-9FBE878CC50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B19C-5E20-4D53-9EC8-20FCDAE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ECB1-1038-42FC-8EDA-9FBE878CC50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B19C-5E20-4D53-9EC8-20FCDAE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8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ECB1-1038-42FC-8EDA-9FBE878CC50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B19C-5E20-4D53-9EC8-20FCDAE1661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53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ECB1-1038-42FC-8EDA-9FBE878CC50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B19C-5E20-4D53-9EC8-20FCDAE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4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ECB1-1038-42FC-8EDA-9FBE878CC50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B19C-5E20-4D53-9EC8-20FCDAE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8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ECB1-1038-42FC-8EDA-9FBE878CC50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B19C-5E20-4D53-9EC8-20FCDAE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9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ECB1-1038-42FC-8EDA-9FBE878CC50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B19C-5E20-4D53-9EC8-20FCDAE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6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FC3ECB1-1038-42FC-8EDA-9FBE878CC50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13B19C-5E20-4D53-9EC8-20FCDAE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9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ECB1-1038-42FC-8EDA-9FBE878CC50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3B19C-5E20-4D53-9EC8-20FCDAE16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7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C3ECB1-1038-42FC-8EDA-9FBE878CC50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F13B19C-5E20-4D53-9EC8-20FCDAE1661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38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JPG%20(0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13" y="-124239"/>
            <a:ext cx="121124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and Race: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5628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 considerable number of studies have shown COVID-19 pandemic has </a:t>
            </a:r>
            <a:r>
              <a:rPr lang="en-US" b="1" dirty="0">
                <a:solidFill>
                  <a:srgbClr val="FF0000"/>
                </a:solidFill>
              </a:rPr>
              <a:t>highlighted the deep inequities in health care system.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The disproportionately high levels of COVID-19 cases, </a:t>
            </a:r>
            <a:r>
              <a:rPr lang="en-US" b="1" dirty="0">
                <a:solidFill>
                  <a:schemeClr val="tx1"/>
                </a:solidFill>
              </a:rPr>
              <a:t>hospitalizations, and deaths among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non-White racial groups</a:t>
            </a:r>
            <a:r>
              <a:rPr lang="en-US" b="1" dirty="0"/>
              <a:t> are </a:t>
            </a:r>
            <a:r>
              <a:rPr lang="en-US" b="1" dirty="0">
                <a:solidFill>
                  <a:schemeClr val="tx1"/>
                </a:solidFill>
              </a:rPr>
              <a:t>due to </a:t>
            </a:r>
            <a:r>
              <a:rPr lang="en-US" b="1" dirty="0">
                <a:solidFill>
                  <a:srgbClr val="FF0000"/>
                </a:solidFill>
              </a:rPr>
              <a:t>poorer underlying health, housing, and job conditions among these minority groups,</a:t>
            </a:r>
            <a:r>
              <a:rPr lang="en-US" b="1" dirty="0"/>
              <a:t> as well as an </a:t>
            </a:r>
            <a:r>
              <a:rPr lang="en-US" b="1" dirty="0">
                <a:solidFill>
                  <a:srgbClr val="FF0000"/>
                </a:solidFill>
              </a:rPr>
              <a:t>inequitable distribution of health resources and persistent gaps in insurance coverage.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In New Zealand, for instance, such factors include </a:t>
            </a:r>
            <a:r>
              <a:rPr lang="en-US" b="1" dirty="0">
                <a:solidFill>
                  <a:srgbClr val="FF0000"/>
                </a:solidFill>
              </a:rPr>
              <a:t>social deprivation, the quality of housing, fuel and heating, poverty and household crowding.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79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Racial Minorities: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In US, in April 2020</a:t>
            </a:r>
            <a:r>
              <a:rPr lang="en-US" b="1" dirty="0"/>
              <a:t>, the Centers for Disease Control and Prevention </a:t>
            </a:r>
            <a:r>
              <a:rPr lang="en-US" b="1" dirty="0">
                <a:solidFill>
                  <a:srgbClr val="FF0000"/>
                </a:solidFill>
              </a:rPr>
              <a:t>(CDC) reported </a:t>
            </a:r>
            <a:r>
              <a:rPr lang="en-US" b="1" dirty="0"/>
              <a:t>national data on confirmed </a:t>
            </a:r>
            <a:r>
              <a:rPr lang="en-US" b="1" dirty="0">
                <a:solidFill>
                  <a:srgbClr val="FF0000"/>
                </a:solidFill>
              </a:rPr>
              <a:t>coronavirus cases by race and ethnicity . 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/>
              <a:t>The available data suggest that the virus is having disproportionate effects on communities of color, </a:t>
            </a:r>
            <a:r>
              <a:rPr lang="en-US" b="1" dirty="0">
                <a:solidFill>
                  <a:srgbClr val="FF0000"/>
                </a:solidFill>
              </a:rPr>
              <a:t>with Black Americans accounting for 34% of confirmed cases even though Black Americans account for only 13% of the total U.S. population.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Latinos and Hispanics have seen similar statistics nationwide, </a:t>
            </a:r>
            <a:r>
              <a:rPr lang="en-US" b="1" dirty="0">
                <a:solidFill>
                  <a:srgbClr val="FF0000"/>
                </a:solidFill>
              </a:rPr>
              <a:t>Latinos constituted 25%–20% of COVID-19-related hospitalizations and 80% of intensive care unit admissions in the same month</a:t>
            </a:r>
            <a:r>
              <a:rPr lang="en-US" b="1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0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Native Americans: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Native American populations also </a:t>
            </a:r>
            <a:r>
              <a:rPr lang="en-US" b="1" dirty="0">
                <a:solidFill>
                  <a:srgbClr val="FF0000"/>
                </a:solidFill>
              </a:rPr>
              <a:t>have disproportionately higher levels of underlying conditions, such as heart disease and diabetes</a:t>
            </a:r>
            <a:r>
              <a:rPr lang="en-US" b="1" dirty="0"/>
              <a:t>, that would make them particularly at risk of complications from COVID-19.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In Arizona, </a:t>
            </a:r>
            <a:r>
              <a:rPr lang="en-US" b="1" dirty="0">
                <a:solidFill>
                  <a:srgbClr val="FF0000"/>
                </a:solidFill>
              </a:rPr>
              <a:t>13% of cases and 18% of deaths are Native Americans, who only make up 5.3% of the state’s population</a:t>
            </a:r>
          </a:p>
        </p:txBody>
      </p:sp>
    </p:spTree>
    <p:extLst>
      <p:ext uri="{BB962C8B-B14F-4D97-AF65-F5344CB8AC3E}">
        <p14:creationId xmlns:p14="http://schemas.microsoft.com/office/powerpoint/2010/main" val="1258590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Māori, indigenous people of new Zealand: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History warns us of the price of assuming that diseases such as </a:t>
            </a:r>
            <a:r>
              <a:rPr lang="en-US" b="1" dirty="0">
                <a:solidFill>
                  <a:srgbClr val="FF0000"/>
                </a:solidFill>
              </a:rPr>
              <a:t>COVID-19 will impact ethnic groups evenly.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>
                <a:solidFill>
                  <a:schemeClr val="tx1"/>
                </a:solidFill>
              </a:rPr>
              <a:t>death rate following the 1918 influenza pandemic was </a:t>
            </a:r>
            <a:r>
              <a:rPr lang="en-US" b="1" dirty="0">
                <a:solidFill>
                  <a:srgbClr val="FF0000"/>
                </a:solidFill>
              </a:rPr>
              <a:t>seven times higher for Māori compared to European ethnic groups</a:t>
            </a:r>
            <a:r>
              <a:rPr lang="en-US" b="1" dirty="0"/>
              <a:t>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More recently during the </a:t>
            </a:r>
            <a:r>
              <a:rPr lang="en-US" b="1" dirty="0">
                <a:solidFill>
                  <a:srgbClr val="FF0000"/>
                </a:solidFill>
              </a:rPr>
              <a:t>2009 H1N1 influenza </a:t>
            </a:r>
            <a:r>
              <a:rPr lang="en-US" b="1" dirty="0"/>
              <a:t>pandemic, </a:t>
            </a:r>
            <a:r>
              <a:rPr lang="en-US" b="1" dirty="0">
                <a:solidFill>
                  <a:srgbClr val="FF0000"/>
                </a:solidFill>
              </a:rPr>
              <a:t>disease rates were twice as high for Māori compared to European/Other</a:t>
            </a:r>
            <a:r>
              <a:rPr lang="en-US" b="1" dirty="0"/>
              <a:t>, while Māori were three times as likely to be hospitalized with the disease and </a:t>
            </a:r>
            <a:r>
              <a:rPr lang="en-US" b="1" dirty="0">
                <a:solidFill>
                  <a:srgbClr val="FF0000"/>
                </a:solidFill>
              </a:rPr>
              <a:t>nearly three times as likely to die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17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they at 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Indigenous</a:t>
            </a:r>
            <a:r>
              <a:rPr lang="en-US" dirty="0"/>
              <a:t> </a:t>
            </a:r>
            <a:r>
              <a:rPr lang="en-US" b="1" dirty="0"/>
              <a:t>population is at higher risk due to many factors </a:t>
            </a:r>
            <a:r>
              <a:rPr lang="en-US" b="1" dirty="0">
                <a:solidFill>
                  <a:srgbClr val="FF0000"/>
                </a:solidFill>
              </a:rPr>
              <a:t>an inequities in </a:t>
            </a:r>
            <a:r>
              <a:rPr lang="en-US" b="1" dirty="0"/>
              <a:t>many areas of health from </a:t>
            </a:r>
            <a:r>
              <a:rPr lang="en-US" b="1" dirty="0">
                <a:solidFill>
                  <a:srgbClr val="FF0000"/>
                </a:solidFill>
              </a:rPr>
              <a:t>access to care to health outcomes that existed even before the pandemic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Existing inequities in healthcare access </a:t>
            </a:r>
            <a:r>
              <a:rPr lang="en-US" b="1" dirty="0"/>
              <a:t>may </a:t>
            </a:r>
            <a:r>
              <a:rPr lang="en-US" b="1" dirty="0">
                <a:solidFill>
                  <a:srgbClr val="FF0000"/>
                </a:solidFill>
              </a:rPr>
              <a:t>lead to differences in COVID-19 detection</a:t>
            </a:r>
            <a:r>
              <a:rPr lang="en-US" b="1" dirty="0"/>
              <a:t>, potential inequities in access to testing could lead to a higher risk of undetected cases.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It has been estimated that </a:t>
            </a:r>
            <a:r>
              <a:rPr lang="en-US" b="1" dirty="0">
                <a:solidFill>
                  <a:srgbClr val="FF0000"/>
                </a:solidFill>
              </a:rPr>
              <a:t>a quarter of the absolute difference between </a:t>
            </a:r>
            <a:r>
              <a:rPr lang="en-US" b="1" dirty="0"/>
              <a:t>Māori and non-Māori in </a:t>
            </a:r>
            <a:r>
              <a:rPr lang="en-US" b="1" dirty="0">
                <a:solidFill>
                  <a:srgbClr val="FF0000"/>
                </a:solidFill>
              </a:rPr>
              <a:t>all-cause mortality </a:t>
            </a:r>
            <a:r>
              <a:rPr lang="en-US" b="1" dirty="0"/>
              <a:t>was the result of conditions considered amenable to healthcare. </a:t>
            </a:r>
          </a:p>
        </p:txBody>
      </p:sp>
    </p:spTree>
    <p:extLst>
      <p:ext uri="{BB962C8B-B14F-4D97-AF65-F5344CB8AC3E}">
        <p14:creationId xmlns:p14="http://schemas.microsoft.com/office/powerpoint/2010/main" val="39656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5297" y="1987447"/>
            <a:ext cx="10515600" cy="279103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Existing inequities in healthcare access will be increased when the system is put under pressure!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5297" y="1135627"/>
            <a:ext cx="7071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In short, minorities are at risk because:</a:t>
            </a:r>
          </a:p>
        </p:txBody>
      </p:sp>
    </p:spTree>
    <p:extLst>
      <p:ext uri="{BB962C8B-B14F-4D97-AF65-F5344CB8AC3E}">
        <p14:creationId xmlns:p14="http://schemas.microsoft.com/office/powerpoint/2010/main" val="392472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Poverty: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Poverty has a proven negative effect on health</a:t>
            </a:r>
            <a:r>
              <a:rPr lang="en-US" b="1" dirty="0"/>
              <a:t>; the poorer the individual, the </a:t>
            </a:r>
            <a:r>
              <a:rPr lang="en-US" b="1" dirty="0">
                <a:solidFill>
                  <a:srgbClr val="FF0000"/>
                </a:solidFill>
              </a:rPr>
              <a:t>more ignored or unmet health needs</a:t>
            </a:r>
            <a:r>
              <a:rPr lang="en-US" b="1" dirty="0"/>
              <a:t>. As a known health factor its only natural for it to be connected to Covid-19 and its out comes.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Poverty is a known risk factor for death from coronavirus infection</a:t>
            </a:r>
            <a:r>
              <a:rPr lang="en-US" b="1" dirty="0"/>
              <a:t>, people with lower incomes were less able to physically isolate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Low paid work </a:t>
            </a:r>
            <a:r>
              <a:rPr lang="en-US" b="1" dirty="0"/>
              <a:t>(such as rubbish collection, bus driving and cleaning) risked </a:t>
            </a:r>
            <a:r>
              <a:rPr lang="en-US" b="1" dirty="0">
                <a:solidFill>
                  <a:srgbClr val="FF0000"/>
                </a:solidFill>
              </a:rPr>
              <a:t>high levels of exposure to COVID-19.</a:t>
            </a:r>
          </a:p>
          <a:p>
            <a:pPr marL="0" indent="0">
              <a:buNone/>
            </a:pPr>
            <a:r>
              <a:rPr lang="en-US" b="1" dirty="0"/>
              <a:t>Economically </a:t>
            </a:r>
            <a:r>
              <a:rPr lang="en-US" b="1" dirty="0">
                <a:solidFill>
                  <a:srgbClr val="FF0000"/>
                </a:solidFill>
              </a:rPr>
              <a:t>disadvantaged people are more likely to live in overcrowded accommodations</a:t>
            </a:r>
            <a:r>
              <a:rPr lang="en-US" b="1" dirty="0"/>
              <a:t>, this is a risk factor for lower respiratory tract infections. </a:t>
            </a:r>
          </a:p>
          <a:p>
            <a:pPr marL="0" indent="0">
              <a:buNone/>
            </a:pPr>
            <a:r>
              <a:rPr lang="en-US" b="1" dirty="0"/>
              <a:t>Also </a:t>
            </a:r>
            <a:r>
              <a:rPr lang="en-US" b="1" dirty="0">
                <a:solidFill>
                  <a:srgbClr val="FF0000"/>
                </a:solidFill>
              </a:rPr>
              <a:t>people of low Socio-economic Status present to healthcare services at a more advanced stage of illness</a:t>
            </a:r>
            <a:r>
              <a:rPr lang="en-US" b="1" dirty="0"/>
              <a:t>, resulting in poorer health out-comes.</a:t>
            </a:r>
          </a:p>
        </p:txBody>
      </p:sp>
    </p:spTree>
    <p:extLst>
      <p:ext uri="{BB962C8B-B14F-4D97-AF65-F5344CB8AC3E}">
        <p14:creationId xmlns:p14="http://schemas.microsoft.com/office/powerpoint/2010/main" val="648321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Before the pandemic and associated economic fallout, </a:t>
            </a:r>
            <a:r>
              <a:rPr lang="en-US" b="1" dirty="0">
                <a:solidFill>
                  <a:srgbClr val="FF0000"/>
                </a:solidFill>
              </a:rPr>
              <a:t>poverty rates in the United States were 24% for Native Americans, 22% for African Americans, and 19% for Hispanics, compared to 9% for whites</a:t>
            </a:r>
            <a:r>
              <a:rPr lang="en-US" b="1" dirty="0"/>
              <a:t>. </a:t>
            </a:r>
          </a:p>
          <a:p>
            <a:endParaRPr lang="en-US" b="1" dirty="0"/>
          </a:p>
          <a:p>
            <a:r>
              <a:rPr lang="en-US" b="1" dirty="0"/>
              <a:t>We can clearly see the </a:t>
            </a:r>
            <a:r>
              <a:rPr lang="en-US" b="1" dirty="0">
                <a:solidFill>
                  <a:srgbClr val="FF0000"/>
                </a:solidFill>
              </a:rPr>
              <a:t>relations between race, poverty and infectious and mortality rates of covid-19 in US population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7662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Covid</a:t>
            </a:r>
            <a:r>
              <a:rPr lang="en-US" dirty="0"/>
              <a:t> 19 and financial protection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22461"/>
            <a:ext cx="10058400" cy="3243624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</a:rPr>
              <a:t>Financial protection during outbreak matters. </a:t>
            </a:r>
            <a:r>
              <a:rPr lang="en-US" b="1" dirty="0"/>
              <a:t>At the initial stage of the COVID-19 epidemic in US, </a:t>
            </a:r>
            <a:r>
              <a:rPr lang="en-US" b="1" dirty="0">
                <a:solidFill>
                  <a:srgbClr val="FF0000"/>
                </a:solidFill>
              </a:rPr>
              <a:t>out-of-pocket expenditure posed a substantial financial burden for the poor populations with severe symptoms,</a:t>
            </a:r>
            <a:r>
              <a:rPr lang="en-US" b="1" dirty="0"/>
              <a:t> even for those under coverage by the social health insurance scheme.</a:t>
            </a:r>
          </a:p>
          <a:p>
            <a:pPr marL="0" indent="0" algn="just">
              <a:buNone/>
            </a:pPr>
            <a:r>
              <a:rPr lang="en-US" b="1" dirty="0"/>
              <a:t>The removal of catastrophic medical expenditures cleared the financial barriers for patients with both confirmed and suspected cases of COVID-19 to seek medical treatment right away while also protecting them from being impoverished by the infection. </a:t>
            </a:r>
          </a:p>
          <a:p>
            <a:pPr marL="0" indent="0" algn="just">
              <a:buNone/>
            </a:pPr>
            <a:r>
              <a:rPr lang="en-US" b="1" dirty="0"/>
              <a:t>It ensured that the disease-control efforts reached out to the most marginalized and vulnerable people to contain the spread of the causative coronavirus.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28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to medical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The </a:t>
            </a:r>
            <a:r>
              <a:rPr lang="en-US" b="1" dirty="0">
                <a:solidFill>
                  <a:srgbClr val="FF0000"/>
                </a:solidFill>
              </a:rPr>
              <a:t>overloaded clinical capacity</a:t>
            </a:r>
            <a:r>
              <a:rPr lang="en-US" b="1" dirty="0"/>
              <a:t>, although supplemented with thousands of health workers from other provinces, </a:t>
            </a:r>
            <a:r>
              <a:rPr lang="en-US" b="1" dirty="0">
                <a:solidFill>
                  <a:srgbClr val="FF0000"/>
                </a:solidFill>
              </a:rPr>
              <a:t>could not meet the demand of COVID-19 screening and treatment at the initial stage of the epidemic</a:t>
            </a:r>
            <a:r>
              <a:rPr lang="en-US" b="1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Achieving equity in ICU triage was also problematic. </a:t>
            </a:r>
            <a:endParaRPr lang="en-US" b="1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25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1142999"/>
            <a:ext cx="10058400" cy="1846607"/>
          </a:xfr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COVID-19 and Equity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593558" y="4218346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By:</a:t>
            </a:r>
          </a:p>
          <a:p>
            <a:pPr>
              <a:spcBef>
                <a:spcPct val="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Alireza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Olyaee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Manesh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Professor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Equity Research Center</a:t>
            </a: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Tehran University of Medical Science </a:t>
            </a:r>
          </a:p>
        </p:txBody>
      </p:sp>
    </p:spTree>
    <p:extLst>
      <p:ext uri="{BB962C8B-B14F-4D97-AF65-F5344CB8AC3E}">
        <p14:creationId xmlns:p14="http://schemas.microsoft.com/office/powerpoint/2010/main" val="2216955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Culture: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Culture</a:t>
            </a:r>
            <a:r>
              <a:rPr lang="en-US" b="1" dirty="0"/>
              <a:t> is a profound yet often </a:t>
            </a:r>
            <a:r>
              <a:rPr lang="en-US" b="1" dirty="0">
                <a:solidFill>
                  <a:srgbClr val="FF0000"/>
                </a:solidFill>
              </a:rPr>
              <a:t>neglected determinant of seeking health care, the quality of healthcare patients receive and the treatment preferences of patients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This determinant also played a part in the covid-19 pandemic. </a:t>
            </a:r>
          </a:p>
          <a:p>
            <a:pPr marL="0" indent="0">
              <a:buNone/>
            </a:pPr>
            <a:r>
              <a:rPr lang="en-US" b="1" dirty="0"/>
              <a:t>Areas of health such as </a:t>
            </a:r>
            <a:r>
              <a:rPr lang="en-US" b="1" dirty="0">
                <a:solidFill>
                  <a:srgbClr val="FF0000"/>
                </a:solidFill>
              </a:rPr>
              <a:t>individuals seeking health care, sticking to health guidelines and following the newest health trends</a:t>
            </a:r>
            <a:r>
              <a:rPr lang="en-US" b="1" dirty="0"/>
              <a:t> were mostly impacted by this determinant.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This factor can also impact the way that virus spreads. </a:t>
            </a:r>
            <a:r>
              <a:rPr lang="en-US" b="1" dirty="0"/>
              <a:t>The virus spread pattern in cultures with emphasis on family and countries with dense housing showed that most of the infected individuals were either family members or shared housing.</a:t>
            </a:r>
          </a:p>
        </p:txBody>
      </p:sp>
    </p:spTree>
    <p:extLst>
      <p:ext uri="{BB962C8B-B14F-4D97-AF65-F5344CB8AC3E}">
        <p14:creationId xmlns:p14="http://schemas.microsoft.com/office/powerpoint/2010/main" val="3292051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Rural Areas: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Rural areas suffer from a number of fundamental inequities </a:t>
            </a:r>
            <a:r>
              <a:rPr lang="en-US" b="1" dirty="0"/>
              <a:t>that have become challenges in responding to covid-19.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Rural communities can </a:t>
            </a:r>
            <a:r>
              <a:rPr lang="en-US" b="1" dirty="0">
                <a:solidFill>
                  <a:srgbClr val="FF0000"/>
                </a:solidFill>
              </a:rPr>
              <a:t>struggle to access healthcare </a:t>
            </a:r>
            <a:r>
              <a:rPr lang="en-US" b="1" dirty="0"/>
              <a:t>even in normal times and there are long-standing </a:t>
            </a:r>
            <a:r>
              <a:rPr lang="en-US" b="1" dirty="0">
                <a:solidFill>
                  <a:srgbClr val="FF0000"/>
                </a:solidFill>
              </a:rPr>
              <a:t>inequities between rural and urban medicine </a:t>
            </a:r>
            <a:r>
              <a:rPr lang="en-US" b="1" dirty="0"/>
              <a:t>which can be exacerbated in a pandemic.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The </a:t>
            </a:r>
            <a:r>
              <a:rPr lang="en-US" b="1" dirty="0">
                <a:solidFill>
                  <a:srgbClr val="FF0000"/>
                </a:solidFill>
              </a:rPr>
              <a:t>older average age of rural populations in US, less infrastructure and fewer healthcare options </a:t>
            </a:r>
            <a:r>
              <a:rPr lang="en-US" b="1" dirty="0"/>
              <a:t>make rural communities more at risk from coronavirus than urban communities internationally.</a:t>
            </a:r>
          </a:p>
        </p:txBody>
      </p:sp>
    </p:spTree>
    <p:extLst>
      <p:ext uri="{BB962C8B-B14F-4D97-AF65-F5344CB8AC3E}">
        <p14:creationId xmlns:p14="http://schemas.microsoft.com/office/powerpoint/2010/main" val="1194447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of Responding: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Even when the governments respond to covid-19 pandemic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they can create new inequities </a:t>
            </a:r>
            <a:r>
              <a:rPr lang="en-US" b="1" dirty="0"/>
              <a:t>or exacerbate the existing ones. </a:t>
            </a:r>
          </a:p>
          <a:p>
            <a:r>
              <a:rPr lang="en-US" b="1" dirty="0"/>
              <a:t>These are unintentional and mostly due to inequities in social determinants of health among different groups, For instance:</a:t>
            </a:r>
          </a:p>
          <a:p>
            <a:r>
              <a:rPr lang="en-US" b="1" dirty="0"/>
              <a:t>Government responses and </a:t>
            </a:r>
            <a:r>
              <a:rPr lang="en-US" b="1" dirty="0">
                <a:solidFill>
                  <a:srgbClr val="FF0000"/>
                </a:solidFill>
              </a:rPr>
              <a:t>lockdowns</a:t>
            </a:r>
            <a:r>
              <a:rPr lang="en-US" b="1" dirty="0"/>
              <a:t>, even done well, </a:t>
            </a:r>
            <a:r>
              <a:rPr lang="en-US" b="1" dirty="0">
                <a:solidFill>
                  <a:srgbClr val="FF0000"/>
                </a:solidFill>
              </a:rPr>
              <a:t>have caused increased morbidity and mortality by a reduction in patients seeking treatment for non-COVID-19 conditions</a:t>
            </a:r>
            <a:r>
              <a:rPr lang="en-US" b="1" dirty="0"/>
              <a:t>, and the postponement of therapy such as surgery and preventive screening. </a:t>
            </a:r>
          </a:p>
          <a:p>
            <a:r>
              <a:rPr lang="en-US" b="1" dirty="0"/>
              <a:t>This opportunity cost of the lockdown also includes the </a:t>
            </a:r>
            <a:r>
              <a:rPr lang="en-US" b="1" dirty="0">
                <a:solidFill>
                  <a:srgbClr val="FF0000"/>
                </a:solidFill>
              </a:rPr>
              <a:t>morbidity and mortality induced by unemployment and mental health issues.</a:t>
            </a:r>
          </a:p>
          <a:p>
            <a:r>
              <a:rPr lang="en-US" b="1" dirty="0">
                <a:solidFill>
                  <a:srgbClr val="FF0000"/>
                </a:solidFill>
              </a:rPr>
              <a:t>Equity of information-provision has been problematic too</a:t>
            </a:r>
            <a:r>
              <a:rPr lang="en-US" b="1" dirty="0"/>
              <a:t>. </a:t>
            </a:r>
          </a:p>
          <a:p>
            <a:r>
              <a:rPr lang="en-US" b="1" dirty="0"/>
              <a:t>There have been </a:t>
            </a:r>
            <a:r>
              <a:rPr lang="en-US" b="1" dirty="0">
                <a:solidFill>
                  <a:srgbClr val="FF0000"/>
                </a:solidFill>
              </a:rPr>
              <a:t>issues of access to digital information and telehealth</a:t>
            </a:r>
            <a:r>
              <a:rPr lang="en-US" b="1" dirty="0"/>
              <a:t>, especially for people who are poor, homeless or are old and don’t have enough education or knowledge of these technologies.</a:t>
            </a:r>
          </a:p>
        </p:txBody>
      </p:sp>
    </p:spTree>
    <p:extLst>
      <p:ext uri="{BB962C8B-B14F-4D97-AF65-F5344CB8AC3E}">
        <p14:creationId xmlns:p14="http://schemas.microsoft.com/office/powerpoint/2010/main" val="2060202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9" y="106129"/>
            <a:ext cx="11730789" cy="1450757"/>
          </a:xfrm>
        </p:spPr>
        <p:txBody>
          <a:bodyPr>
            <a:normAutofit/>
          </a:bodyPr>
          <a:lstStyle/>
          <a:p>
            <a:r>
              <a:rPr lang="en-US" dirty="0"/>
              <a:t>Research and policy focused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364" y="1833702"/>
            <a:ext cx="10058400" cy="4023360"/>
          </a:xfrm>
        </p:spPr>
        <p:txBody>
          <a:bodyPr/>
          <a:lstStyle/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4000" b="1" baseline="-25000" dirty="0">
                <a:solidFill>
                  <a:schemeClr val="accent6">
                    <a:lumMod val="75000"/>
                  </a:schemeClr>
                </a:solidFill>
              </a:rPr>
              <a:t>Practice: </a:t>
            </a:r>
            <a:r>
              <a:rPr lang="en-US" sz="3600" b="1" baseline="-25000" dirty="0"/>
              <a:t>Behavioral scientists can contribute to an </a:t>
            </a:r>
            <a:r>
              <a:rPr lang="en-US" sz="3600" b="1" baseline="-25000" dirty="0">
                <a:solidFill>
                  <a:srgbClr val="FF0000"/>
                </a:solidFill>
              </a:rPr>
              <a:t>enhanced understanding of the impact of health inequities on underserved minority populations</a:t>
            </a:r>
            <a:r>
              <a:rPr lang="en-US" sz="3600" b="1" baseline="-25000" dirty="0"/>
              <a:t>.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4000" b="1" baseline="-25000" dirty="0">
                <a:solidFill>
                  <a:schemeClr val="accent6">
                    <a:lumMod val="75000"/>
                  </a:schemeClr>
                </a:solidFill>
              </a:rPr>
              <a:t>Policy:</a:t>
            </a:r>
            <a:r>
              <a:rPr lang="en-US" sz="3600" b="1" baseline="-25000" dirty="0"/>
              <a:t> </a:t>
            </a:r>
            <a:r>
              <a:rPr lang="en-US" sz="3600" b="1" baseline="-25000" dirty="0">
                <a:solidFill>
                  <a:srgbClr val="FF0000"/>
                </a:solidFill>
              </a:rPr>
              <a:t>Prioritize high-risk communities for testing, treatment, and prevention approaches </a:t>
            </a:r>
            <a:r>
              <a:rPr lang="en-US" sz="3600" b="1" baseline="-25000" dirty="0"/>
              <a:t>that address barriers to social and economic well-being.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4000" b="1" baseline="-25000" dirty="0">
                <a:solidFill>
                  <a:schemeClr val="accent6">
                    <a:lumMod val="75000"/>
                  </a:schemeClr>
                </a:solidFill>
              </a:rPr>
              <a:t>Research:</a:t>
            </a:r>
            <a:r>
              <a:rPr lang="en-US" sz="3600" b="1" baseline="-25000" dirty="0"/>
              <a:t> Apply a </a:t>
            </a:r>
            <a:r>
              <a:rPr lang="en-US" sz="3600" b="1" baseline="-25000" dirty="0">
                <a:solidFill>
                  <a:srgbClr val="FF0000"/>
                </a:solidFill>
              </a:rPr>
              <a:t>social determinants of health equity lens </a:t>
            </a:r>
            <a:r>
              <a:rPr lang="en-US" sz="3600" b="1" baseline="-25000" dirty="0"/>
              <a:t>on monitoring, evaluation and clinical trials activities on COVID-19.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50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From these we learn that:</a:t>
            </a:r>
          </a:p>
        </p:txBody>
      </p:sp>
    </p:spTree>
    <p:extLst>
      <p:ext uri="{BB962C8B-B14F-4D97-AF65-F5344CB8AC3E}">
        <p14:creationId xmlns:p14="http://schemas.microsoft.com/office/powerpoint/2010/main" val="2730003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1: Provide Health Services Where People 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pandemic has changed the health needs of many people therefor the way we satisfy them must also be adjusted.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The COVID-19 pandemic has made it very clear that </a:t>
            </a:r>
            <a:r>
              <a:rPr lang="en-US" b="1" dirty="0">
                <a:solidFill>
                  <a:srgbClr val="FF0000"/>
                </a:solidFill>
              </a:rPr>
              <a:t>for households in underserved communities</a:t>
            </a:r>
            <a:r>
              <a:rPr lang="en-US" b="1" dirty="0"/>
              <a:t> and for those least connected to health resources, </a:t>
            </a:r>
            <a:r>
              <a:rPr lang="en-US" b="1" dirty="0">
                <a:solidFill>
                  <a:srgbClr val="FF0000"/>
                </a:solidFill>
              </a:rPr>
              <a:t>it is critical to take services to people rather than always expecting people to travel to obtain them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847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2: Focus on Improving Communication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It is a fact that corona virus has impacted some races more than others; many reasons were given for this unfortunate outcome of the pandemic including:</a:t>
            </a:r>
          </a:p>
          <a:p>
            <a:pPr marL="0" indent="0">
              <a:buNone/>
            </a:pP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Poor communication and distrust between physicians and patients are factors </a:t>
            </a:r>
            <a:r>
              <a:rPr lang="en-US" b="1" dirty="0"/>
              <a:t>and, for health care encounters generally, they lead to poorer health outcomes.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Poor communication between healthcare officials and authorities </a:t>
            </a:r>
            <a:r>
              <a:rPr lang="en-US" b="1" dirty="0"/>
              <a:t>can end in insufficient preparations and actions taken to control the pandemic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Insufficient data sharing and education </a:t>
            </a:r>
            <a:r>
              <a:rPr lang="en-US" b="1" dirty="0"/>
              <a:t>can lead to ignorance of health protocols and an increase in infections.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619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3: Strengthen the Caregiving Workforce for Older Adults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The population that was impacted the most in this pandemic was the </a:t>
            </a:r>
            <a:r>
              <a:rPr lang="en-US" b="1" dirty="0">
                <a:solidFill>
                  <a:srgbClr val="FF0000"/>
                </a:solidFill>
              </a:rPr>
              <a:t>elderly of all countries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b="1" dirty="0"/>
              <a:t>There are numerous ways to protect this part of our population; one of which is to </a:t>
            </a:r>
            <a:r>
              <a:rPr lang="en-US" b="1" dirty="0">
                <a:solidFill>
                  <a:srgbClr val="FF0000"/>
                </a:solidFill>
              </a:rPr>
              <a:t>strengthen the caregiving workforce whom are responsible for their health and wellbeing.</a:t>
            </a:r>
          </a:p>
          <a:p>
            <a:pPr marL="0" indent="0">
              <a:buNone/>
            </a:pP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COVID-19 drew attention to the caregiver workforce and has reinforced the importance of improving the conditions and skills of professional caregivers for the benefit of residents as well as the staff.</a:t>
            </a:r>
          </a:p>
        </p:txBody>
      </p:sp>
    </p:spTree>
    <p:extLst>
      <p:ext uri="{BB962C8B-B14F-4D97-AF65-F5344CB8AC3E}">
        <p14:creationId xmlns:p14="http://schemas.microsoft.com/office/powerpoint/2010/main" val="6385972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Lesson 4: Say Goodbye to Employer-Sponsored Insurance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One of the </a:t>
            </a:r>
            <a:r>
              <a:rPr lang="en-US" b="1" dirty="0">
                <a:solidFill>
                  <a:srgbClr val="FF0000"/>
                </a:solidFill>
              </a:rPr>
              <a:t>challenges of covid-19 was its financial burden </a:t>
            </a:r>
            <a:r>
              <a:rPr lang="en-US" b="1" dirty="0"/>
              <a:t>on  both the population and the government.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This financial burden is going to be handled with the help of insurance companies, </a:t>
            </a:r>
            <a:r>
              <a:rPr lang="en-US" b="1" dirty="0">
                <a:solidFill>
                  <a:srgbClr val="FF0000"/>
                </a:solidFill>
              </a:rPr>
              <a:t>but for those who do not work for employers offering insurance or are only loosely connected to the full-time workforce—such as part-time workers, seasonal, and retail workers as well as workers in the informal economy—employment-based insurance is rare.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And even when employer-sponsored insurance is offered, their share of the cost for buying family coverage for themselves and their dependents is prohibitive for many workers.</a:t>
            </a:r>
          </a:p>
        </p:txBody>
      </p:sp>
    </p:spTree>
    <p:extLst>
      <p:ext uri="{BB962C8B-B14F-4D97-AF65-F5344CB8AC3E}">
        <p14:creationId xmlns:p14="http://schemas.microsoft.com/office/powerpoint/2010/main" val="3798251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64510"/>
          </a:xfrm>
        </p:spPr>
        <p:txBody>
          <a:bodyPr/>
          <a:lstStyle/>
          <a:p>
            <a:r>
              <a:rPr lang="en-US" dirty="0"/>
              <a:t>COVID-19 and Vaccine: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830" y="1724438"/>
            <a:ext cx="11047344" cy="4447761"/>
          </a:xfrm>
        </p:spPr>
        <p:txBody>
          <a:bodyPr>
            <a:normAutofit/>
          </a:bodyPr>
          <a:lstStyle/>
          <a:p>
            <a:r>
              <a:rPr lang="en-US" b="1" dirty="0"/>
              <a:t>The need for COVID-19 vaccines is global, </a:t>
            </a:r>
            <a:r>
              <a:rPr lang="en-US" b="1" dirty="0">
                <a:solidFill>
                  <a:srgbClr val="FF0000"/>
                </a:solidFill>
              </a:rPr>
              <a:t>although the need is differentially distributed within populations</a:t>
            </a:r>
            <a:r>
              <a:rPr lang="en-US" b="1" dirty="0"/>
              <a:t>. </a:t>
            </a:r>
          </a:p>
          <a:p>
            <a:r>
              <a:rPr lang="en-US" b="1" dirty="0">
                <a:solidFill>
                  <a:srgbClr val="FF0000"/>
                </a:solidFill>
              </a:rPr>
              <a:t>Vaccines would likely be prioritized for health-care workers and people at greatest risk of severe illness and death. </a:t>
            </a:r>
          </a:p>
          <a:p>
            <a:r>
              <a:rPr lang="en-US" sz="2600" b="1" dirty="0"/>
              <a:t>High-income countries must not monopolize the global supply of COVID-19 vaccines. </a:t>
            </a:r>
          </a:p>
          <a:p>
            <a:r>
              <a:rPr lang="en-US" b="1" dirty="0"/>
              <a:t>This risk is real: </a:t>
            </a:r>
          </a:p>
          <a:p>
            <a:r>
              <a:rPr lang="en-US" b="1" dirty="0"/>
              <a:t>During the 2009 influenza A/H1N1 pandemic, rich countries negotiated large advance orders for the vaccine, crowding out poor countries. </a:t>
            </a:r>
            <a:r>
              <a:rPr lang="en-US" b="1" dirty="0">
                <a:solidFill>
                  <a:srgbClr val="FF0000"/>
                </a:solidFill>
              </a:rPr>
              <a:t>International solidarity, committing to global equitable vaccine access initiatives, and laying a foundation for a post-pandemic era built on multilateralism and cooperation.</a:t>
            </a:r>
          </a:p>
        </p:txBody>
      </p:sp>
    </p:spTree>
    <p:extLst>
      <p:ext uri="{BB962C8B-B14F-4D97-AF65-F5344CB8AC3E}">
        <p14:creationId xmlns:p14="http://schemas.microsoft.com/office/powerpoint/2010/main" val="330188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7920" y="757989"/>
            <a:ext cx="5789596" cy="8951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500" b="1" dirty="0">
                <a:cs typeface="B Titr" panose="00000700000000000000" pitchFamily="2" charset="-78"/>
              </a:rPr>
              <a:t>بررسی </a:t>
            </a:r>
            <a:r>
              <a:rPr lang="ar-SA" sz="3500" b="1" dirty="0">
                <a:cs typeface="B Titr" panose="00000700000000000000" pitchFamily="2" charset="-78"/>
              </a:rPr>
              <a:t>شواهد موجود </a:t>
            </a:r>
            <a:endParaRPr lang="en-US" sz="3500" dirty="0">
              <a:cs typeface="B Titr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5789596" cy="4615223"/>
          </a:xfrm>
        </p:spPr>
        <p:txBody>
          <a:bodyPr>
            <a:noAutofit/>
          </a:bodyPr>
          <a:lstStyle/>
          <a:p>
            <a:pPr algn="just" rtl="1"/>
            <a:r>
              <a:rPr lang="fa-IR" sz="2200" dirty="0">
                <a:cs typeface="B Nazanin" panose="00000400000000000000" pitchFamily="2" charset="-78"/>
              </a:rPr>
              <a:t>علی رغم گذشت حدود یکسال از اپیدمی ویروس کووید-19، مطالعات و مقالات متعددی در این خصوص منتشر شده است. بخشی از این مطالعات که تعداد آنها قابل توجه نیز می باشد، به بررسی جنبه های عدالت و نابرابری در هنگامه شیوع این ویروس پرداخته اند.</a:t>
            </a:r>
          </a:p>
          <a:p>
            <a:pPr algn="just" rtl="1"/>
            <a:r>
              <a:rPr lang="fa-IR" sz="2200" dirty="0">
                <a:cs typeface="B Nazanin" panose="00000400000000000000" pitchFamily="2" charset="-78"/>
              </a:rPr>
              <a:t>ما در این ارائه برای بررسی شواهد موجود در این زمینه کلمات کلیدی زیر را در پایگاه الکترونیکی </a:t>
            </a:r>
            <a:r>
              <a:rPr lang="en-US" sz="2200" dirty="0">
                <a:cs typeface="B Nazanin" panose="00000400000000000000" pitchFamily="2" charset="-78"/>
              </a:rPr>
              <a:t>PubMed</a:t>
            </a:r>
            <a:r>
              <a:rPr lang="fa-IR" sz="2200" dirty="0">
                <a:cs typeface="B Nazanin" panose="00000400000000000000" pitchFamily="2" charset="-78"/>
              </a:rPr>
              <a:t> مورد جستجو قرار دادیم: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fa-IR" sz="2200" dirty="0">
                <a:cs typeface="B Nazanin" panose="00000400000000000000" pitchFamily="2" charset="-78"/>
              </a:rPr>
              <a:t>-تعداد اولیه مقالات: 1173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fa-IR" sz="2200" dirty="0">
                <a:cs typeface="B Nazanin" panose="00000400000000000000" pitchFamily="2" charset="-78"/>
              </a:rPr>
              <a:t>تعداد مقالات پس از مرتب کردن بر اساس مرتبط بودن: 255</a:t>
            </a: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fa-IR" sz="2200" dirty="0">
                <a:cs typeface="B Nazanin" panose="00000400000000000000" pitchFamily="2" charset="-78"/>
              </a:rPr>
              <a:t>تعداد مقالات موردی بررسی شده در این ارائه: 15</a:t>
            </a:r>
          </a:p>
          <a:p>
            <a:pPr algn="just" rtl="1"/>
            <a:endParaRPr lang="en-US" sz="2200" dirty="0">
              <a:cs typeface="B Nazanin" panose="00000400000000000000" pitchFamily="2" charset="-78"/>
            </a:endParaRPr>
          </a:p>
          <a:p>
            <a:pPr algn="just" rtl="1"/>
            <a:endParaRPr lang="en-US" sz="22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308474"/>
              </p:ext>
            </p:extLst>
          </p:nvPr>
        </p:nvGraphicFramePr>
        <p:xfrm>
          <a:off x="96254" y="286603"/>
          <a:ext cx="5775158" cy="6299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316">
                  <a:extLst>
                    <a:ext uri="{9D8B030D-6E8A-4147-A177-3AD203B41FA5}">
                      <a16:colId xmlns:a16="http://schemas.microsoft.com/office/drawing/2014/main" val="117540425"/>
                    </a:ext>
                  </a:extLst>
                </a:gridCol>
                <a:gridCol w="1208590">
                  <a:extLst>
                    <a:ext uri="{9D8B030D-6E8A-4147-A177-3AD203B41FA5}">
                      <a16:colId xmlns:a16="http://schemas.microsoft.com/office/drawing/2014/main" val="1966964897"/>
                    </a:ext>
                  </a:extLst>
                </a:gridCol>
                <a:gridCol w="485053">
                  <a:extLst>
                    <a:ext uri="{9D8B030D-6E8A-4147-A177-3AD203B41FA5}">
                      <a16:colId xmlns:a16="http://schemas.microsoft.com/office/drawing/2014/main" val="3084366831"/>
                    </a:ext>
                  </a:extLst>
                </a:gridCol>
                <a:gridCol w="485053">
                  <a:extLst>
                    <a:ext uri="{9D8B030D-6E8A-4147-A177-3AD203B41FA5}">
                      <a16:colId xmlns:a16="http://schemas.microsoft.com/office/drawing/2014/main" val="2691706844"/>
                    </a:ext>
                  </a:extLst>
                </a:gridCol>
                <a:gridCol w="2186778">
                  <a:extLst>
                    <a:ext uri="{9D8B030D-6E8A-4147-A177-3AD203B41FA5}">
                      <a16:colId xmlns:a16="http://schemas.microsoft.com/office/drawing/2014/main" val="955869935"/>
                    </a:ext>
                  </a:extLst>
                </a:gridCol>
                <a:gridCol w="591158">
                  <a:extLst>
                    <a:ext uri="{9D8B030D-6E8A-4147-A177-3AD203B41FA5}">
                      <a16:colId xmlns:a16="http://schemas.microsoft.com/office/drawing/2014/main" val="1680709264"/>
                    </a:ext>
                  </a:extLst>
                </a:gridCol>
                <a:gridCol w="500210">
                  <a:extLst>
                    <a:ext uri="{9D8B030D-6E8A-4147-A177-3AD203B41FA5}">
                      <a16:colId xmlns:a16="http://schemas.microsoft.com/office/drawing/2014/main" val="3573276548"/>
                    </a:ext>
                  </a:extLst>
                </a:gridCol>
              </a:tblGrid>
              <a:tr h="11264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Search number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Query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Sort By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Filters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Search Details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Results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Time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6331264"/>
                  </a:ext>
                </a:extLst>
              </a:tr>
              <a:tr h="3521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((#1 and #2) or (#1 and 3) or (#1 and 4))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1,173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1:59:50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441037"/>
                  </a:ext>
                </a:extLst>
              </a:tr>
              <a:tr h="3521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#social determinant of health*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215,602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1:58:40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4129659"/>
                  </a:ext>
                </a:extLst>
              </a:tr>
              <a:tr h="3521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#Equality*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"equality*"[All Fields]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9,125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1:58:08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9621764"/>
                  </a:ext>
                </a:extLst>
              </a:tr>
              <a:tr h="35215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#equity*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3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"equity*"[All Fields]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34,521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1:57:44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924300"/>
                  </a:ext>
                </a:extLst>
              </a:tr>
              <a:tr h="19839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# COVID-19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"severe acute respiratory syndrome coronavirus 2"[Supplementary Concept] OR "severe acute respiratory syndrome coronavirus 2"[All Fields] OR "ncov"[All Fields] OR "2019 ncov"[All Fields] OR "covid 19"[All Fields] OR "sars cov 2"[All Fields] OR (("coronavirus"[All Fields] OR "cov"[All Fields]) AND 2019/11/01:3000/12/31[Date - Publication])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78,920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1:57:15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0100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0568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96154"/>
          </a:xfrm>
        </p:spPr>
        <p:txBody>
          <a:bodyPr/>
          <a:lstStyle/>
          <a:p>
            <a:r>
              <a:rPr lang="en-US" b="1" dirty="0"/>
              <a:t>Last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This pandemic has been the most important phenomena of this year. Its impacts are still being studied and its too soon to reach any conclusions but </a:t>
            </a:r>
            <a:r>
              <a:rPr lang="en-US" sz="2400" b="1" dirty="0">
                <a:solidFill>
                  <a:srgbClr val="FF0000"/>
                </a:solidFill>
              </a:rPr>
              <a:t>one thing is clear: some suffered the consequences of the pandemic and its impact more than others. 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It is the government’s obligation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to</a:t>
            </a:r>
            <a:r>
              <a:rPr lang="en-US" sz="2400" b="1" dirty="0"/>
              <a:t> lessen the impact of the pandemic and its consequences on the whole nation while </a:t>
            </a:r>
            <a:r>
              <a:rPr lang="en-US" sz="2400" b="1" dirty="0">
                <a:solidFill>
                  <a:srgbClr val="FF0000"/>
                </a:solidFill>
              </a:rPr>
              <a:t>paying special attention to the most vulnerable group, prioritizing populations with social conditions is necessary for more effective control of the epidemic in its next phase</a:t>
            </a:r>
            <a:r>
              <a:rPr lang="en-US" sz="2400" b="1" dirty="0"/>
              <a:t> and should become the standard in the planning for, prevention and mitigation of all health conditions.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76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921" y="539267"/>
            <a:ext cx="10058400" cy="98874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916" y="1845733"/>
            <a:ext cx="11586410" cy="4362561"/>
          </a:xfrm>
        </p:spPr>
        <p:txBody>
          <a:bodyPr>
            <a:normAutofit fontScale="70000" lnSpcReduction="20000"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McLeod, Melissa, et al. "COVID‐19: we must not forget about Indigenous health and equity."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 and New Zealand journal of public health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(2020).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Fortuna, Lisa R., et al. "Inequity and the disproportionate impact of COVID-19 on communities of color in the United States: The need for a trauma-informed social justice response."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Trauma: Theory, Research, Practice, and Policy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(2020).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Gross, Cary P., et al. "Racial and Ethnic Disparities in Population Level Covid-19 Mortality."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MedRxiv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(2020).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Dorn, Aaron, Rebecca E. Cooney, and Miriam L. Sabin. "COVID-19 exacerbating inequalities in the US."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Lancet (London, England)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395.10232 (2020): 1243.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Tai, Don Bambino Geno, et al. "The disproportionate impact of COVID-19 on racial and ethnic minorities in the United States."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Infectious Diseases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(2020).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Hall, Katherine H., et al. "Ethics and equity in the time of Coronavirus."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primary health care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12.2 (2020): 102-106.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Patel, J. A., et al. "Poverty, inequality and COVID-19: the forgotten vulnerable."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Health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183 (2020): 110.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Butler SM. Four COVID-19 Lessons for Achieving Health Equity.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InJAMA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Health Forum 2020 Nov 2 (Vol. 1, No. 11, pp. e201370-e201370). American Medical Association.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Yamey, Gavin, et al. "Ensuring global access to COVID-19 vaccines."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Lancet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395.10234 (2020): 1405-1406.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Phelan, Alexandra L., et al. "Legal agreements: barriers and enablers to global equitable COVID-19 vaccine access."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Lancet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396.10254 (2020): 800-802.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/>
              <a:t>Wang Z, Tang K. Combating COVID-19: health equity matters. Nature Medicine. 2020 Apr;26(4):458-.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/>
              <a:t>Ballantyne A, Rogers WA, </a:t>
            </a:r>
            <a:r>
              <a:rPr lang="en-US" dirty="0" err="1"/>
              <a:t>Entwistle</a:t>
            </a:r>
            <a:r>
              <a:rPr lang="en-US" dirty="0"/>
              <a:t> V, Towns C. Revisiting the equity debate in COVID-19: ICU is no panacea. Journal of medical ethics. 2020 Oct 1;46(10):641-5.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/>
              <a:t>Gaynor TS, Wilson ME. Social vulnerability and equity: The disproportionate impact of COVID‐19. Public administration review. 2020 Sep;80(5):832-8.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/>
              <a:t>Wang ML, Behrman P, </a:t>
            </a:r>
            <a:r>
              <a:rPr lang="en-US" dirty="0" err="1"/>
              <a:t>Dulin</a:t>
            </a:r>
            <a:r>
              <a:rPr lang="en-US" dirty="0"/>
              <a:t> A, Baskin ML, </a:t>
            </a:r>
            <a:r>
              <a:rPr lang="en-US" dirty="0" err="1"/>
              <a:t>Buscemi</a:t>
            </a:r>
            <a:r>
              <a:rPr lang="en-US" dirty="0"/>
              <a:t> J, </a:t>
            </a:r>
            <a:r>
              <a:rPr lang="en-US" dirty="0" err="1"/>
              <a:t>Alcaraz</a:t>
            </a:r>
            <a:r>
              <a:rPr lang="en-US" dirty="0"/>
              <a:t> KI, Goldstein CM, Carson TL, Shen M, Fitzgibbon M. Addressing inequities in COVID-19 morbidity and mortality: research and policy recommendations. Translational Behavioral Medicine. 2020 Jun;10(3):516-9.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r>
              <a:rPr lang="en-US" dirty="0" err="1"/>
              <a:t>Burström</a:t>
            </a:r>
            <a:r>
              <a:rPr lang="en-US" dirty="0"/>
              <a:t> B, Tao W. Social determinants of health and inequalities in COVID-19.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96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To date, the most utilized definition of ‘most at risk’ for COVID19 morbidity and mortality has focused on </a:t>
            </a:r>
            <a:r>
              <a:rPr lang="en-US" sz="2800" b="1" dirty="0">
                <a:solidFill>
                  <a:srgbClr val="FF0000"/>
                </a:solidFill>
              </a:rPr>
              <a:t>biological susceptibility </a:t>
            </a:r>
            <a:r>
              <a:rPr lang="en-US" sz="2800" dirty="0"/>
              <a:t>to the virus but </a:t>
            </a:r>
            <a:r>
              <a:rPr lang="en-US" sz="2800" b="1" dirty="0">
                <a:solidFill>
                  <a:srgbClr val="FF0000"/>
                </a:solidFill>
              </a:rPr>
              <a:t>this dominant biomedical definition has neglected the ‘fundamental social causes’ of disease,</a:t>
            </a:r>
            <a:r>
              <a:rPr lang="en-US" sz="2800" dirty="0"/>
              <a:t> constraining the effectiveness of prevention and mitigation measures; and exacerbating COVID19 morbidity and mortality for </a:t>
            </a:r>
            <a:r>
              <a:rPr lang="en-US" sz="2800" b="1" dirty="0">
                <a:solidFill>
                  <a:srgbClr val="FF0000"/>
                </a:solidFill>
              </a:rPr>
              <a:t>population groups living in marginalizing circumstances.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COVID-19 has affected vulnerable populations disproportionately across the world. </a:t>
            </a:r>
            <a:r>
              <a:rPr lang="en-US" sz="2800" dirty="0">
                <a:solidFill>
                  <a:srgbClr val="FF0000"/>
                </a:solidFill>
              </a:rPr>
              <a:t>Solid social and scientific evidence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to tackle health inequity in the current COVID-19 pandemic is in </a:t>
            </a:r>
            <a:r>
              <a:rPr lang="en-US" sz="2800" dirty="0">
                <a:solidFill>
                  <a:srgbClr val="FF0000"/>
                </a:solidFill>
              </a:rPr>
              <a:t>urgent need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57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social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battling coronavirus and gaining control over it we mustn't only focus on </a:t>
            </a:r>
            <a:r>
              <a:rPr lang="en-US" dirty="0">
                <a:solidFill>
                  <a:srgbClr val="FF0000"/>
                </a:solidFill>
              </a:rPr>
              <a:t>biological players </a:t>
            </a:r>
            <a:r>
              <a:rPr lang="en-US" dirty="0"/>
              <a:t>of this pandemic to plan our strategy, </a:t>
            </a:r>
            <a:r>
              <a:rPr lang="en-US" b="1" dirty="0">
                <a:solidFill>
                  <a:srgbClr val="FF0000"/>
                </a:solidFill>
              </a:rPr>
              <a:t>“Social factors” </a:t>
            </a:r>
            <a:r>
              <a:rPr lang="en-US" dirty="0"/>
              <a:t>must be a part of our decision making process. </a:t>
            </a:r>
          </a:p>
          <a:p>
            <a:r>
              <a:rPr lang="en-US" b="1" dirty="0">
                <a:solidFill>
                  <a:srgbClr val="FF0000"/>
                </a:solidFill>
              </a:rPr>
              <a:t>By ignoring them we are also ignoring the efficiency of our strategies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/>
              <a:t>A few of the fundamental social causes we could name: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Racial factors causing inequities among majority and minorities of the population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Poverty resulting in unsatisfied needs and an ignorance of the poor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Housing and living conditions determining the access to health and over all well being of the individuals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Cultural differences among groups and nations leading to unintentional harm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8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916" y="286603"/>
            <a:ext cx="11598442" cy="13617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/>
              <a:t>Social determinants of health and inequalities in 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916" y="1845734"/>
            <a:ext cx="11598442" cy="4023360"/>
          </a:xfrm>
        </p:spPr>
        <p:txBody>
          <a:bodyPr>
            <a:normAutofit lnSpcReduction="10000"/>
          </a:bodyPr>
          <a:lstStyle/>
          <a:p>
            <a:pPr algn="ctr" fontAlgn="base"/>
            <a:r>
              <a:rPr lang="en-US" sz="2400" b="1" dirty="0">
                <a:solidFill>
                  <a:schemeClr val="tx1"/>
                </a:solidFill>
              </a:rPr>
              <a:t>1. Differential exposure leading to increased risk of infection with COVID-19</a:t>
            </a:r>
            <a:endParaRPr lang="en-US" sz="2400" dirty="0">
              <a:solidFill>
                <a:schemeClr val="tx1"/>
              </a:solidFill>
            </a:endParaRPr>
          </a:p>
          <a:p>
            <a:pPr fontAlgn="base">
              <a:buFont typeface="Wingdings" panose="05000000000000000000" pitchFamily="2" charset="2"/>
              <a:buChar char="§"/>
            </a:pPr>
            <a:r>
              <a:rPr lang="en-US" dirty="0"/>
              <a:t>Limited material circumstances, such as </a:t>
            </a:r>
            <a:r>
              <a:rPr lang="en-US" dirty="0">
                <a:solidFill>
                  <a:srgbClr val="FF0000"/>
                </a:solidFill>
              </a:rPr>
              <a:t>crowded living conditions and multigenerational households</a:t>
            </a:r>
            <a:r>
              <a:rPr lang="en-US" dirty="0"/>
              <a:t>, may increase the risk of being infected with SARS-CoV-2. 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Work-related exposure is also increased for occupations </a:t>
            </a:r>
            <a:r>
              <a:rPr lang="en-US" dirty="0"/>
              <a:t>that do not permit working from home and entail physical proximity to other people or direct contact with the public.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en-US" dirty="0"/>
              <a:t> These typically include </a:t>
            </a:r>
            <a:r>
              <a:rPr lang="en-US" dirty="0">
                <a:solidFill>
                  <a:srgbClr val="FF0000"/>
                </a:solidFill>
              </a:rPr>
              <a:t>low-income jobs </a:t>
            </a:r>
            <a:r>
              <a:rPr lang="en-US" dirty="0"/>
              <a:t>in </a:t>
            </a:r>
            <a:r>
              <a:rPr lang="en-US" dirty="0">
                <a:solidFill>
                  <a:srgbClr val="FF0000"/>
                </a:solidFill>
              </a:rPr>
              <a:t>service sectors</a:t>
            </a:r>
            <a:r>
              <a:rPr lang="en-US" dirty="0"/>
              <a:t>, such </a:t>
            </a:r>
            <a:r>
              <a:rPr lang="en-US" dirty="0">
                <a:solidFill>
                  <a:srgbClr val="FF0000"/>
                </a:solidFill>
              </a:rPr>
              <a:t>as health or social care, transportation, cleaning and hospitality</a:t>
            </a:r>
            <a:r>
              <a:rPr lang="en-US" dirty="0"/>
              <a:t>. 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Use of public transportation </a:t>
            </a:r>
            <a:r>
              <a:rPr lang="en-US" dirty="0"/>
              <a:t>to get to work and the lack of adequate personal protective equipment, or instructions on how to use them properly, may further increase the exposure risk. </a:t>
            </a:r>
          </a:p>
          <a:p>
            <a:pPr fontAlgn="base">
              <a:buFont typeface="Wingdings" panose="05000000000000000000" pitchFamily="2" charset="2"/>
              <a:buChar char="§"/>
            </a:pPr>
            <a:r>
              <a:rPr lang="en-US" dirty="0"/>
              <a:t>Hazardous </a:t>
            </a:r>
            <a:r>
              <a:rPr lang="en-US" dirty="0">
                <a:solidFill>
                  <a:srgbClr val="FF0000"/>
                </a:solidFill>
              </a:rPr>
              <a:t>employments and a lack of social insurance </a:t>
            </a:r>
            <a:r>
              <a:rPr lang="en-US" dirty="0"/>
              <a:t>are also more common </a:t>
            </a:r>
            <a:r>
              <a:rPr lang="en-US" dirty="0">
                <a:solidFill>
                  <a:srgbClr val="FF0000"/>
                </a:solidFill>
              </a:rPr>
              <a:t>among low-income earners </a:t>
            </a:r>
            <a:r>
              <a:rPr lang="en-US" dirty="0"/>
              <a:t>and can limit their financial ability to stay at home during sickness.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8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400" b="1" dirty="0">
                <a:solidFill>
                  <a:schemeClr val="tx1"/>
                </a:solidFill>
              </a:rPr>
              <a:t>2. Differential vulnerability leading to increased risk of severe COVID-19</a:t>
            </a:r>
            <a:endParaRPr lang="en-US" sz="2400" dirty="0">
              <a:solidFill>
                <a:schemeClr val="tx1"/>
              </a:solidFill>
            </a:endParaRP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risk of severe disease and death </a:t>
            </a:r>
            <a:r>
              <a:rPr lang="en-US" dirty="0"/>
              <a:t>in COVID-19 is increased among </a:t>
            </a:r>
            <a:r>
              <a:rPr lang="en-US" dirty="0">
                <a:solidFill>
                  <a:srgbClr val="FF0000"/>
                </a:solidFill>
              </a:rPr>
              <a:t>individuals with poor general health and nutritional status, and among those with underlying chronic conditions </a:t>
            </a:r>
            <a:r>
              <a:rPr lang="en-US" dirty="0"/>
              <a:t>such as cardiovascular diseases, lung diseases, diabetes and cancer.</a:t>
            </a:r>
            <a:endParaRPr lang="en-US" u="sng" baseline="30000" dirty="0"/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prevalence of these conditions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inversely associated with socioeconomic status.</a:t>
            </a:r>
            <a:endParaRPr lang="en-US" u="sng" baseline="30000" dirty="0">
              <a:solidFill>
                <a:srgbClr val="FF0000"/>
              </a:solidFill>
            </a:endParaRP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socioeconomic gradient</a:t>
            </a:r>
            <a:r>
              <a:rPr lang="en-US" dirty="0"/>
              <a:t> is also observed for </a:t>
            </a:r>
            <a:r>
              <a:rPr lang="en-US" dirty="0">
                <a:solidFill>
                  <a:srgbClr val="FF0000"/>
                </a:solidFill>
              </a:rPr>
              <a:t>smoking and obesity</a:t>
            </a:r>
            <a:r>
              <a:rPr lang="en-US" dirty="0"/>
              <a:t>, which may further aggravate the disease.</a:t>
            </a:r>
            <a:endParaRPr lang="en-US" u="sng" baseline="30000" dirty="0"/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dirty="0"/>
              <a:t>As </a:t>
            </a:r>
            <a:r>
              <a:rPr lang="en-US" dirty="0">
                <a:solidFill>
                  <a:srgbClr val="FF0000"/>
                </a:solidFill>
              </a:rPr>
              <a:t>health-seeking behaviors </a:t>
            </a:r>
            <a:r>
              <a:rPr lang="en-US" dirty="0"/>
              <a:t>relate to </a:t>
            </a:r>
            <a:r>
              <a:rPr lang="en-US" dirty="0">
                <a:solidFill>
                  <a:srgbClr val="FF0000"/>
                </a:solidFill>
              </a:rPr>
              <a:t>health literacy </a:t>
            </a:r>
            <a:r>
              <a:rPr lang="en-US" dirty="0"/>
              <a:t>and access to health care and are influenced by </a:t>
            </a:r>
            <a:r>
              <a:rPr lang="en-US" dirty="0">
                <a:solidFill>
                  <a:srgbClr val="FF0000"/>
                </a:solidFill>
              </a:rPr>
              <a:t>user fees, </a:t>
            </a:r>
            <a:r>
              <a:rPr lang="en-US" dirty="0"/>
              <a:t>persons in disadvantaged socioeconomic groups may delay seeking care for COVID-19, potentially resulting in </a:t>
            </a:r>
            <a:r>
              <a:rPr lang="en-US" dirty="0">
                <a:solidFill>
                  <a:srgbClr val="FF0000"/>
                </a:solidFill>
              </a:rPr>
              <a:t>more severe disease and death.</a:t>
            </a:r>
            <a:r>
              <a:rPr lang="en-US" u="sng" baseline="30000" dirty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48916" y="286603"/>
            <a:ext cx="11598442" cy="132562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/>
              <a:t>Social determinants of health and inequalities in COVID-19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386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/>
            <a:r>
              <a:rPr lang="en-US" sz="2400" b="1" dirty="0">
                <a:solidFill>
                  <a:schemeClr val="tx1"/>
                </a:solidFill>
              </a:rPr>
              <a:t>3.Differential consequences of COVID-19</a:t>
            </a:r>
            <a:endParaRPr lang="en-US" sz="2400" dirty="0">
              <a:solidFill>
                <a:schemeClr val="tx1"/>
              </a:solidFill>
            </a:endParaRP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social and economic consequences of the COVID-19 </a:t>
            </a:r>
            <a:r>
              <a:rPr lang="en-US" dirty="0"/>
              <a:t>pandemic will affect the whole population but </a:t>
            </a:r>
            <a:r>
              <a:rPr lang="en-US" dirty="0">
                <a:solidFill>
                  <a:srgbClr val="FF0000"/>
                </a:solidFill>
              </a:rPr>
              <a:t>is expected to strike more severely in lower socioeconomic groups</a:t>
            </a:r>
            <a:r>
              <a:rPr lang="en-US" dirty="0"/>
              <a:t>. 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risk of unemployment is higher among those with atypical and precarious employment </a:t>
            </a:r>
            <a:r>
              <a:rPr lang="en-US" dirty="0"/>
              <a:t>conditions, whose financial margins are already minimal. While unemployment is increasing overall, low-income earners more often serve in sectors that are hardest hit by the pandemic and have smaller economic buffers to sustain periods of lost income. 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negative impact of unemployment </a:t>
            </a:r>
            <a:r>
              <a:rPr lang="en-US" dirty="0"/>
              <a:t>on health is well known, and includes </a:t>
            </a:r>
            <a:r>
              <a:rPr lang="en-US" dirty="0">
                <a:solidFill>
                  <a:srgbClr val="FF0000"/>
                </a:solidFill>
              </a:rPr>
              <a:t>poor mental health, increased alcohol and substance use and family violence.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8916" y="286603"/>
            <a:ext cx="11598442" cy="136172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/>
              <a:t>Social determinants of health and inequalities in COVID-19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277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530</TotalTime>
  <Words>3852</Words>
  <Application>Microsoft Office PowerPoint</Application>
  <PresentationFormat>Widescreen</PresentationFormat>
  <Paragraphs>240</Paragraphs>
  <Slides>30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Retrospect</vt:lpstr>
      <vt:lpstr>PowerPoint Presentation</vt:lpstr>
      <vt:lpstr>COVID-19 and Equity</vt:lpstr>
      <vt:lpstr>بررسی شواهد موجود </vt:lpstr>
      <vt:lpstr>References</vt:lpstr>
      <vt:lpstr>Introduction:</vt:lpstr>
      <vt:lpstr>Fundamental social causes</vt:lpstr>
      <vt:lpstr>Social determinants of health and inequalities in COVID-19</vt:lpstr>
      <vt:lpstr>Social determinants of health and inequalities in COVID-19</vt:lpstr>
      <vt:lpstr>Social determinants of health and inequalities in COVID-19</vt:lpstr>
      <vt:lpstr>COVID and Race:</vt:lpstr>
      <vt:lpstr>Racial Minorities: </vt:lpstr>
      <vt:lpstr>The Native Americans: </vt:lpstr>
      <vt:lpstr>The Māori, indigenous people of new Zealand: </vt:lpstr>
      <vt:lpstr>Why are they at risk?</vt:lpstr>
      <vt:lpstr>Existing inequities in healthcare access will be increased when the system is put under pressure!</vt:lpstr>
      <vt:lpstr>COVID-19 and Poverty:</vt:lpstr>
      <vt:lpstr>PowerPoint Presentation</vt:lpstr>
      <vt:lpstr>Covid 19 and financial protection </vt:lpstr>
      <vt:lpstr>Accessing to medical care</vt:lpstr>
      <vt:lpstr>COVID-19 and Culture:</vt:lpstr>
      <vt:lpstr>COVID-19 and Rural Areas:</vt:lpstr>
      <vt:lpstr>Challenges of Responding:</vt:lpstr>
      <vt:lpstr>Research and policy focused recommendations</vt:lpstr>
      <vt:lpstr>From these we learn that:</vt:lpstr>
      <vt:lpstr>Lesson 1: Provide Health Services Where People Are </vt:lpstr>
      <vt:lpstr>Lesson 2: Focus on Improving Communication </vt:lpstr>
      <vt:lpstr>Lesson 3: Strengthen the Caregiving Workforce for Older Adults </vt:lpstr>
      <vt:lpstr>Lesson 4: Say Goodbye to Employer-Sponsored Insurance </vt:lpstr>
      <vt:lpstr>COVID-19 and Vaccine:</vt:lpstr>
      <vt:lpstr>Last word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yaftian</dc:creator>
  <cp:lastModifiedBy>User</cp:lastModifiedBy>
  <cp:revision>69</cp:revision>
  <dcterms:created xsi:type="dcterms:W3CDTF">2020-11-30T08:05:13Z</dcterms:created>
  <dcterms:modified xsi:type="dcterms:W3CDTF">2020-12-01T16:27:17Z</dcterms:modified>
</cp:coreProperties>
</file>